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8" r:id="rId7"/>
    <p:sldId id="277" r:id="rId8"/>
    <p:sldId id="278" r:id="rId9"/>
    <p:sldId id="279" r:id="rId10"/>
    <p:sldId id="280" r:id="rId11"/>
    <p:sldId id="281" r:id="rId12"/>
    <p:sldId id="283" r:id="rId13"/>
    <p:sldId id="285" r:id="rId14"/>
    <p:sldId id="286" r:id="rId15"/>
    <p:sldId id="287" r:id="rId16"/>
    <p:sldId id="288" r:id="rId17"/>
    <p:sldId id="289" r:id="rId18"/>
    <p:sldId id="291" r:id="rId19"/>
    <p:sldId id="259" r:id="rId20"/>
    <p:sldId id="264" r:id="rId21"/>
    <p:sldId id="273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4" r:id="rId31"/>
    <p:sldId id="275" r:id="rId32"/>
    <p:sldId id="293" r:id="rId33"/>
    <p:sldId id="261" r:id="rId34"/>
    <p:sldId id="292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459"/>
    <a:srgbClr val="BFCACC"/>
    <a:srgbClr val="F9F9F9"/>
    <a:srgbClr val="CEE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C98DA-A3E4-4DC3-1A0B-70AE38C37B1E}" v="17" dt="2024-09-24T10:46:28.850"/>
    <p1510:client id="{3E9995FD-6998-87CC-D923-1CD8D090DBDE}" v="32" dt="2024-09-24T08:30:55.755"/>
    <p1510:client id="{42AB09C9-1556-432A-A1BF-5A2FD884E3E5}" v="225" dt="2024-09-24T12:24:48.081"/>
    <p1510:client id="{86F4CA93-77D1-221F-9E15-F015110FCC37}" v="5" dt="2024-09-24T07:19:56.134"/>
    <p1510:client id="{E62CEAB2-F6B6-2F2B-074B-62DE09AD8EDD}" v="288" dt="2024-09-23T20:43:14.945"/>
    <p1510:client id="{F377394B-3994-7839-7B63-A30A879B612B}" v="8" dt="2024-09-23T16:07:36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>
        <p:scale>
          <a:sx n="75" d="100"/>
          <a:sy n="75" d="100"/>
        </p:scale>
        <p:origin x="43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6F8B3-2C64-464A-9979-433480745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74A3185-5E3E-443D-B6C8-AE0F7EF34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4FA712-588A-4E85-9BE4-66A1D512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0FEA-EC4E-43B5-BEEB-71869972D70A}" type="datetimeFigureOut">
              <a:rPr lang="nl-NL" smtClean="0"/>
              <a:t>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D5A46E-8487-44C5-9249-15170041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EDB226-42CF-4D56-ABD2-EA0F323E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2EF-7AB7-4590-8939-C6FE7CE3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85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18F61-3563-4843-BFD1-2FD4BEC19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CE4A555-B06C-4154-9737-2683D9EAD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1E567A-0E6C-47E5-A22F-A46F539B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0FEA-EC4E-43B5-BEEB-71869972D70A}" type="datetimeFigureOut">
              <a:rPr lang="nl-NL" smtClean="0"/>
              <a:t>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A97ECB-8737-47F6-B4AD-05706F570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33AF91-A4B4-43E1-A956-6C0DEF65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2EF-7AB7-4590-8939-C6FE7CE3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640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342DE5E-9124-49AF-9473-FE14A8A69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66FAE34-8919-4EFC-BA09-22C99C830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F569CF-82B4-408A-BC05-6239FE9E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0FEA-EC4E-43B5-BEEB-71869972D70A}" type="datetimeFigureOut">
              <a:rPr lang="nl-NL" smtClean="0"/>
              <a:t>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7B7E84-CC27-456F-9C71-72CD1CB0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5229A3-4B39-4534-942C-BFE8347E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2EF-7AB7-4590-8939-C6FE7CE3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27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60DD5D-6DB7-439F-88DC-36BA0368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EEDEBE-32E3-4787-94CB-9400D7907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7B5A30-5B33-4FD4-9BDA-F65338E53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0FEA-EC4E-43B5-BEEB-71869972D70A}" type="datetimeFigureOut">
              <a:rPr lang="nl-NL" smtClean="0"/>
              <a:t>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5D6080-86D7-4A15-B991-644BB08C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832693-B424-48CE-A2B1-7CBCD013D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2EF-7AB7-4590-8939-C6FE7CE3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25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8E689-0B94-456C-8831-D54C5202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266492-F0CE-432D-B97C-95DB94FFA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7FBFDA-2E70-4FBC-94E7-335BD016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0FEA-EC4E-43B5-BEEB-71869972D70A}" type="datetimeFigureOut">
              <a:rPr lang="nl-NL" smtClean="0"/>
              <a:t>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FEC932-934C-48DC-A67C-FDBB4B60F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AE4FA9-F43A-488C-9245-5AC62ED9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2EF-7AB7-4590-8939-C6FE7CE3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06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09629-50E9-4265-95A8-C21C2981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65E5C1-0B91-4A04-9C20-1DA063F70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9360305-4851-4D0D-86B9-F65E55F4F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2EA410-E2BD-4A1B-BA1D-BCD451BA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0FEA-EC4E-43B5-BEEB-71869972D70A}" type="datetimeFigureOut">
              <a:rPr lang="nl-NL" smtClean="0"/>
              <a:t>1-12-2024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7AC07A9-9112-4C4A-97DC-9EA28C04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719F58-0FF4-46B9-A284-1E5CB6B5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2EF-7AB7-4590-8939-C6FE7CE3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8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95E9F-2592-4819-A91D-166B074C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AB37EB-9805-45BF-A898-6B7CF8F8E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126FA4-FA68-4089-BE39-54D0FEF0E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84B794E-5C9A-4735-93B3-2A09E0F1D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DCAE23-CE4C-4486-A432-3CD864C75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A65AD96-46A8-445E-9792-8AF78992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0FEA-EC4E-43B5-BEEB-71869972D70A}" type="datetimeFigureOut">
              <a:rPr lang="nl-NL" smtClean="0"/>
              <a:t>1-12-2024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409AD6B-A0D8-4C2E-B688-48B92D672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731A159-58A7-4A7B-A08A-DA1B5A2B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2EF-7AB7-4590-8939-C6FE7CE3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21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0310F-BE0D-4EA7-94D2-E6CC3008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B2FA1BA-40C6-4449-9FDA-0B1B9AD3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0FEA-EC4E-43B5-BEEB-71869972D70A}" type="datetimeFigureOut">
              <a:rPr lang="nl-NL" smtClean="0"/>
              <a:t>1-12-2024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887D80-7984-43BB-8EE8-C2BB31E0E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1599E2-D453-4C80-BA9E-700F50B4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2EF-7AB7-4590-8939-C6FE7CE3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01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E2EF504-E326-4C56-8D00-8199C578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0FEA-EC4E-43B5-BEEB-71869972D70A}" type="datetimeFigureOut">
              <a:rPr lang="nl-NL" smtClean="0"/>
              <a:t>1-12-2024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3C72789-C33C-4BA5-A5E4-8595ECB1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C338E4-A80F-4A44-A0A2-AE5043801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2EF-7AB7-4590-8939-C6FE7CE3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42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9A3891-B323-40B4-936E-77DA2581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6D6782-4B2F-4993-B16D-A558A514A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608B70-7C5A-46C2-AB17-2FF2144B4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DBDC40-A3B5-4B55-9FE9-38E1290B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0FEA-EC4E-43B5-BEEB-71869972D70A}" type="datetimeFigureOut">
              <a:rPr lang="nl-NL" smtClean="0"/>
              <a:t>1-12-2024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5A7694C-962E-447B-9786-3FC0E1D51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43D1A6-4624-4927-9A0B-6422A37E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2EF-7AB7-4590-8939-C6FE7CE3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07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F7C78-F456-4F07-A80E-E921B48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0B96EA1-05C9-4A77-BB85-201F53163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918171-F4F6-4926-9261-7779271FC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EA188A-9396-458B-915D-90C0F6C2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0FEA-EC4E-43B5-BEEB-71869972D70A}" type="datetimeFigureOut">
              <a:rPr lang="nl-NL" smtClean="0"/>
              <a:t>1-12-2024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DC45AD-FEA3-41B8-8A82-85EBA498A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3731ADA-0288-4B76-A591-07998C65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E2EF-7AB7-4590-8939-C6FE7CE3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38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A4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4D6BBE5-9D97-4BD0-AAB4-864733D56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D77D46-72E6-4D90-9DF9-4ED1C7FE6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71214E-3C39-4922-9678-FA8D0E64A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0FEA-EC4E-43B5-BEEB-71869972D70A}" type="datetimeFigureOut">
              <a:rPr lang="nl-NL" smtClean="0"/>
              <a:t>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698B50-D69D-4C5C-BE07-1C4964064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B15888-17B2-46DE-B346-418705033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E2EF-7AB7-4590-8939-C6FE7CE3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22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866D7E6-2455-A91A-5993-3385735447DD}"/>
              </a:ext>
            </a:extLst>
          </p:cNvPr>
          <p:cNvSpPr txBox="1"/>
          <p:nvPr/>
        </p:nvSpPr>
        <p:spPr>
          <a:xfrm>
            <a:off x="491745" y="725564"/>
            <a:ext cx="6544055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9600" b="1" dirty="0">
                <a:solidFill>
                  <a:srgbClr val="660099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Welkom! </a:t>
            </a:r>
          </a:p>
          <a:p>
            <a:endParaRPr lang="nl-NL" sz="2500" b="1" dirty="0">
              <a:solidFill>
                <a:srgbClr val="660099"/>
              </a:solidFill>
              <a:latin typeface="Segoe Print" panose="02000600000000000000" pitchFamily="2" charset="0"/>
            </a:endParaRPr>
          </a:p>
          <a:p>
            <a:r>
              <a:rPr lang="nl-NL" sz="4800" b="1">
                <a:solidFill>
                  <a:schemeClr val="bg1"/>
                </a:solidFill>
                <a:latin typeface="Segoe Print"/>
              </a:rPr>
              <a:t>PO meets VO-event</a:t>
            </a:r>
          </a:p>
          <a:p>
            <a:r>
              <a:rPr lang="nl-NL" sz="2500" dirty="0">
                <a:solidFill>
                  <a:schemeClr val="bg1"/>
                </a:solidFill>
                <a:latin typeface="Segoe Print" panose="02000600000000000000" pitchFamily="2" charset="0"/>
              </a:rPr>
              <a:t>Dinsdag 24 september 2024</a:t>
            </a:r>
            <a:endParaRPr lang="nl-NL" sz="2500" dirty="0">
              <a:solidFill>
                <a:schemeClr val="bg1"/>
              </a:solidFill>
              <a:latin typeface="THEMIX PLAIN" pitchFamily="2" charset="77"/>
            </a:endParaRPr>
          </a:p>
        </p:txBody>
      </p:sp>
      <p:sp>
        <p:nvSpPr>
          <p:cNvPr id="2" name="Traan 1">
            <a:extLst>
              <a:ext uri="{FF2B5EF4-FFF2-40B4-BE49-F238E27FC236}">
                <a16:creationId xmlns:a16="http://schemas.microsoft.com/office/drawing/2014/main" id="{5502FBB0-5CE0-1470-7DBB-9C28E65976F3}"/>
              </a:ext>
            </a:extLst>
          </p:cNvPr>
          <p:cNvSpPr/>
          <p:nvPr/>
        </p:nvSpPr>
        <p:spPr>
          <a:xfrm rot="16200000">
            <a:off x="3053646" y="4311985"/>
            <a:ext cx="1538783" cy="1569961"/>
          </a:xfrm>
          <a:prstGeom prst="teardrop">
            <a:avLst/>
          </a:prstGeom>
          <a:solidFill>
            <a:schemeClr val="tx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raan 2">
            <a:extLst>
              <a:ext uri="{FF2B5EF4-FFF2-40B4-BE49-F238E27FC236}">
                <a16:creationId xmlns:a16="http://schemas.microsoft.com/office/drawing/2014/main" id="{2B4C6FA8-0C0B-DC08-F5FF-99CE95BDEB74}"/>
              </a:ext>
            </a:extLst>
          </p:cNvPr>
          <p:cNvSpPr/>
          <p:nvPr/>
        </p:nvSpPr>
        <p:spPr>
          <a:xfrm rot="5400000">
            <a:off x="1089381" y="4301066"/>
            <a:ext cx="1538783" cy="1569961"/>
          </a:xfrm>
          <a:prstGeom prst="teardrop">
            <a:avLst/>
          </a:prstGeom>
          <a:solidFill>
            <a:schemeClr val="tx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8617DB7-454F-0FB3-1C46-72DB04221734}"/>
              </a:ext>
            </a:extLst>
          </p:cNvPr>
          <p:cNvSpPr txBox="1"/>
          <p:nvPr/>
        </p:nvSpPr>
        <p:spPr>
          <a:xfrm>
            <a:off x="3251369" y="4881523"/>
            <a:ext cx="114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Klik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D12554F-06D7-3D5E-65B9-A24466253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3" y="4621227"/>
            <a:ext cx="956980" cy="951480"/>
          </a:xfrm>
          <a:prstGeom prst="rect">
            <a:avLst/>
          </a:prstGeom>
        </p:spPr>
      </p:pic>
      <p:pic>
        <p:nvPicPr>
          <p:cNvPr id="4" name="Afbeelding 3" descr="Afbeelding met tekst, Lettertype, logo, symbool&#10;&#10;Automatisch gegenereerde beschrijving">
            <a:extLst>
              <a:ext uri="{FF2B5EF4-FFF2-40B4-BE49-F238E27FC236}">
                <a16:creationId xmlns:a16="http://schemas.microsoft.com/office/drawing/2014/main" id="{E3B0A116-B6B7-3CEB-2BA5-EB28331AC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463" y="4826668"/>
            <a:ext cx="13811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42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F4FDCEC8-6DA9-EEE7-1B0D-FCAEC460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1257"/>
          <a:stretch/>
        </p:blipFill>
        <p:spPr bwMode="auto">
          <a:xfrm>
            <a:off x="512096" y="637809"/>
            <a:ext cx="5071912" cy="5584657"/>
          </a:xfrm>
          <a:prstGeom prst="rect">
            <a:avLst/>
          </a:prstGeom>
          <a:noFill/>
          <a:ln>
            <a:solidFill>
              <a:srgbClr val="0AA45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36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307578AB-8D5F-B0AD-8814-BBE649F06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" r="4904" b="-167"/>
          <a:stretch/>
        </p:blipFill>
        <p:spPr bwMode="auto">
          <a:xfrm>
            <a:off x="512344" y="415337"/>
            <a:ext cx="5292203" cy="6029834"/>
          </a:xfrm>
          <a:prstGeom prst="rect">
            <a:avLst/>
          </a:prstGeom>
          <a:noFill/>
          <a:ln>
            <a:solidFill>
              <a:srgbClr val="0AA45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677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DB0D3BF4-3ED7-86FA-1912-97AD37484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6"/>
          <a:stretch/>
        </p:blipFill>
        <p:spPr bwMode="auto">
          <a:xfrm>
            <a:off x="532397" y="774717"/>
            <a:ext cx="5852066" cy="4994826"/>
          </a:xfrm>
          <a:prstGeom prst="rect">
            <a:avLst/>
          </a:prstGeom>
          <a:noFill/>
          <a:ln>
            <a:solidFill>
              <a:srgbClr val="0AA45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125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639AE75B-B4E5-A606-D9A2-78BE481C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81" y="595355"/>
            <a:ext cx="5594443" cy="5656097"/>
          </a:xfrm>
          <a:prstGeom prst="rect">
            <a:avLst/>
          </a:prstGeom>
          <a:noFill/>
          <a:ln>
            <a:solidFill>
              <a:srgbClr val="0AA45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32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93EEE442-5BDF-8CD5-A35A-A9E2D50F9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39" y="571414"/>
            <a:ext cx="4619859" cy="5655706"/>
          </a:xfrm>
          <a:prstGeom prst="rect">
            <a:avLst/>
          </a:prstGeom>
          <a:noFill/>
          <a:ln>
            <a:solidFill>
              <a:srgbClr val="0AA45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52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3" name="Traan 2">
            <a:extLst>
              <a:ext uri="{FF2B5EF4-FFF2-40B4-BE49-F238E27FC236}">
                <a16:creationId xmlns:a16="http://schemas.microsoft.com/office/drawing/2014/main" id="{CF96D659-6A48-D580-2C89-72D8C4AD2960}"/>
              </a:ext>
            </a:extLst>
          </p:cNvPr>
          <p:cNvSpPr/>
          <p:nvPr/>
        </p:nvSpPr>
        <p:spPr>
          <a:xfrm rot="10800000">
            <a:off x="704884" y="689428"/>
            <a:ext cx="4988560" cy="5130800"/>
          </a:xfrm>
          <a:prstGeom prst="teardrop">
            <a:avLst/>
          </a:prstGeom>
          <a:solidFill>
            <a:srgbClr val="7030A0"/>
          </a:solidFill>
          <a:ln w="22225">
            <a:solidFill>
              <a:srgbClr val="0AA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>
              <a:ea typeface="Calibri"/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45F59D2-834A-0664-1C71-F5AC9B9F49B2}"/>
              </a:ext>
            </a:extLst>
          </p:cNvPr>
          <p:cNvSpPr txBox="1"/>
          <p:nvPr/>
        </p:nvSpPr>
        <p:spPr>
          <a:xfrm>
            <a:off x="1225966" y="2231210"/>
            <a:ext cx="3951099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5000" i="1" err="1">
                <a:latin typeface="Segoe UI Semibold"/>
                <a:ea typeface="Calibri"/>
                <a:cs typeface="Segoe UI"/>
              </a:rPr>
              <a:t>Doorstroom-programma</a:t>
            </a:r>
            <a:r>
              <a:rPr lang="nl-NL" sz="5000" i="1">
                <a:latin typeface="Segoe UI Semibold"/>
                <a:ea typeface="Calibri"/>
                <a:cs typeface="Segoe UI"/>
              </a:rPr>
              <a:t> PO VO</a:t>
            </a:r>
            <a:endParaRPr lang="nl-NL" sz="5000" i="1">
              <a:latin typeface="Segoe UI Semibold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508074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866D7E6-2455-A91A-5993-3385735447DD}"/>
              </a:ext>
            </a:extLst>
          </p:cNvPr>
          <p:cNvSpPr txBox="1"/>
          <p:nvPr/>
        </p:nvSpPr>
        <p:spPr>
          <a:xfrm>
            <a:off x="507691" y="440338"/>
            <a:ext cx="4430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660099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Dialoogtafels</a:t>
            </a:r>
            <a:endParaRPr lang="nl-NL" sz="1800" b="1" i="0" u="none" strike="noStrike" kern="1200" dirty="0">
              <a:solidFill>
                <a:srgbClr val="000000"/>
              </a:solidFill>
              <a:effectLst/>
              <a:latin typeface="Segoe Print" panose="02000600000000000000" pitchFamily="2" charset="0"/>
            </a:endParaRPr>
          </a:p>
          <a:p>
            <a:endParaRPr lang="nl-NL" sz="1800" b="1" i="0" u="none" strike="noStrike" kern="1200" dirty="0">
              <a:solidFill>
                <a:srgbClr val="000000"/>
              </a:solidFill>
              <a:effectLst/>
              <a:latin typeface="Segoe Print" panose="02000600000000000000" pitchFamily="2" charset="0"/>
            </a:endParaRPr>
          </a:p>
          <a:p>
            <a:endParaRPr lang="nl-NL" b="1" dirty="0">
              <a:solidFill>
                <a:srgbClr val="000000"/>
              </a:solidFill>
              <a:latin typeface="Segoe Print" panose="020006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DA7E16-AE5B-0C37-CC86-A5AD31F04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6" y="3833162"/>
            <a:ext cx="4970667" cy="20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B5EFA66-7C37-DC2A-86FE-B42122771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6" y="1288226"/>
            <a:ext cx="4970667" cy="23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1D064E5-8D14-B896-F79B-0C7DB2711FC0}"/>
              </a:ext>
            </a:extLst>
          </p:cNvPr>
          <p:cNvSpPr txBox="1"/>
          <p:nvPr/>
        </p:nvSpPr>
        <p:spPr>
          <a:xfrm>
            <a:off x="8008128" y="1592426"/>
            <a:ext cx="31665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nl-NL" sz="2400" b="1" i="0" dirty="0">
                <a:solidFill>
                  <a:srgbClr val="FFFF00"/>
                </a:solidFill>
                <a:effectLst/>
                <a:latin typeface="Segoe Print" panose="02000600000000000000" pitchFamily="2" charset="0"/>
              </a:rPr>
              <a:t>Begane grond: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Segoe Print" panose="02000600000000000000" pitchFamily="2" charset="0"/>
              </a:rPr>
              <a:t>​</a:t>
            </a:r>
            <a:endParaRPr lang="en-US" sz="2400" b="1" i="0" dirty="0">
              <a:solidFill>
                <a:srgbClr val="FFFF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400" i="0" u="none" strike="noStrike" dirty="0">
                <a:effectLst/>
                <a:latin typeface="Segoe Print" panose="02000600000000000000" pitchFamily="2" charset="0"/>
              </a:rPr>
              <a:t>Lokaal 20 Zwart</a:t>
            </a:r>
            <a:r>
              <a:rPr lang="en-US" sz="2400" i="0" dirty="0">
                <a:effectLst/>
                <a:latin typeface="Segoe Print" panose="02000600000000000000" pitchFamily="2" charset="0"/>
              </a:rPr>
              <a:t>​</a:t>
            </a:r>
            <a:endParaRPr lang="en-US" sz="240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400" i="0" u="none" strike="noStrike" dirty="0">
                <a:effectLst/>
                <a:latin typeface="Segoe Print" panose="02000600000000000000" pitchFamily="2" charset="0"/>
              </a:rPr>
              <a:t>Lokaal 24 Roze </a:t>
            </a:r>
            <a:r>
              <a:rPr lang="en-US" sz="2400" i="0" dirty="0">
                <a:effectLst/>
                <a:latin typeface="Segoe Print" panose="02000600000000000000" pitchFamily="2" charset="0"/>
              </a:rPr>
              <a:t>​</a:t>
            </a:r>
            <a:endParaRPr lang="en-US" sz="2400" i="0" dirty="0"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sz="2400" b="0" i="0" dirty="0">
                <a:effectLst/>
                <a:latin typeface="Segoe Print" panose="02000600000000000000" pitchFamily="2" charset="0"/>
              </a:rPr>
              <a:t>​</a:t>
            </a:r>
            <a:endParaRPr lang="nl-NL" sz="2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sz="2400" b="1" i="0" dirty="0">
                <a:solidFill>
                  <a:srgbClr val="FFFF00"/>
                </a:solidFill>
                <a:effectLst/>
                <a:latin typeface="Segoe Print" panose="02000600000000000000" pitchFamily="2" charset="0"/>
              </a:rPr>
              <a:t>Eerste etage:</a:t>
            </a:r>
            <a:r>
              <a:rPr lang="en-US" sz="2400" i="0" dirty="0">
                <a:solidFill>
                  <a:srgbClr val="FFFF00"/>
                </a:solidFill>
                <a:effectLst/>
                <a:latin typeface="Segoe Print" panose="02000600000000000000" pitchFamily="2" charset="0"/>
              </a:rPr>
              <a:t>​</a:t>
            </a:r>
            <a:endParaRPr lang="en-US" sz="2400" i="0" dirty="0">
              <a:solidFill>
                <a:srgbClr val="FFFF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400" i="0" u="none" strike="noStrike" dirty="0">
                <a:effectLst/>
                <a:latin typeface="Segoe Print" panose="02000600000000000000" pitchFamily="2" charset="0"/>
              </a:rPr>
              <a:t>Mediatheek Rood</a:t>
            </a:r>
            <a:r>
              <a:rPr lang="en-US" sz="2400" i="0" dirty="0">
                <a:effectLst/>
                <a:latin typeface="Segoe Print" panose="02000600000000000000" pitchFamily="2" charset="0"/>
              </a:rPr>
              <a:t>​</a:t>
            </a:r>
            <a:endParaRPr lang="en-US" sz="240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400" i="0" u="none" strike="noStrike" dirty="0">
                <a:effectLst/>
                <a:latin typeface="Segoe Print" panose="02000600000000000000" pitchFamily="2" charset="0"/>
              </a:rPr>
              <a:t>Lokaal 26 Paars</a:t>
            </a:r>
            <a:r>
              <a:rPr lang="en-US" sz="2400" i="0" dirty="0">
                <a:effectLst/>
                <a:latin typeface="Segoe Print" panose="02000600000000000000" pitchFamily="2" charset="0"/>
              </a:rPr>
              <a:t>​</a:t>
            </a:r>
            <a:endParaRPr lang="en-US" sz="240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400" i="0" u="none" strike="noStrike" dirty="0">
                <a:effectLst/>
                <a:latin typeface="Segoe Print" panose="02000600000000000000" pitchFamily="2" charset="0"/>
              </a:rPr>
              <a:t>Lokaal 29 Grijs</a:t>
            </a:r>
            <a:r>
              <a:rPr lang="en-US" sz="2400" i="0" dirty="0">
                <a:effectLst/>
                <a:latin typeface="Segoe Print" panose="02000600000000000000" pitchFamily="2" charset="0"/>
              </a:rPr>
              <a:t>​</a:t>
            </a:r>
            <a:endParaRPr lang="en-US" sz="240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400" i="0" u="none" strike="noStrike" dirty="0">
                <a:effectLst/>
                <a:latin typeface="Segoe Print" panose="02000600000000000000" pitchFamily="2" charset="0"/>
              </a:rPr>
              <a:t>Lokaal 34 Oranje </a:t>
            </a:r>
            <a:endParaRPr lang="en-US" sz="2400" i="0" dirty="0"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96F8E4B-CE0C-4D99-F27B-AEC8B52AF4A6}"/>
              </a:ext>
            </a:extLst>
          </p:cNvPr>
          <p:cNvSpPr txBox="1"/>
          <p:nvPr/>
        </p:nvSpPr>
        <p:spPr>
          <a:xfrm>
            <a:off x="8008128" y="583139"/>
            <a:ext cx="5080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CEEDDE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Overzicht lokalen</a:t>
            </a:r>
            <a:endParaRPr lang="nl-NL" sz="3200" b="1" i="0" u="none" strike="noStrike" kern="1200" dirty="0">
              <a:solidFill>
                <a:srgbClr val="CEEDDE"/>
              </a:solidFill>
              <a:effectLst/>
              <a:latin typeface="Segoe Print" panose="02000600000000000000" pitchFamily="2" charset="0"/>
            </a:endParaRPr>
          </a:p>
          <a:p>
            <a:endParaRPr lang="nl-NL" sz="3200" b="1" dirty="0">
              <a:solidFill>
                <a:srgbClr val="0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40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3877165-4B72-A6B8-0AB3-2EC4FEA166E4}"/>
              </a:ext>
            </a:extLst>
          </p:cNvPr>
          <p:cNvSpPr txBox="1"/>
          <p:nvPr/>
        </p:nvSpPr>
        <p:spPr>
          <a:xfrm>
            <a:off x="7907867" y="856827"/>
            <a:ext cx="38912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b="1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Twello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Christelijk Lyceum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Mheenpark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Praktijkschool Apeldoorn &amp; De Boog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Walterbosch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UDO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KSG Wereldcollege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Heemgaard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VSO Gentiaan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Gymnasium Apeldoorn</a:t>
            </a:r>
            <a:endParaRPr lang="nl-NL" sz="2200" kern="1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85484B2-BD40-E33B-BF30-089745F07CC8}"/>
              </a:ext>
            </a:extLst>
          </p:cNvPr>
          <p:cNvSpPr txBox="1"/>
          <p:nvPr/>
        </p:nvSpPr>
        <p:spPr>
          <a:xfrm>
            <a:off x="513252" y="1898133"/>
            <a:ext cx="61637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660099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Elevator </a:t>
            </a:r>
            <a:r>
              <a:rPr lang="nl-NL" sz="4000" b="1" dirty="0" err="1">
                <a:solidFill>
                  <a:srgbClr val="660099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pitches</a:t>
            </a:r>
            <a:endParaRPr lang="nl-NL" sz="4000" b="1" dirty="0">
              <a:solidFill>
                <a:srgbClr val="660099"/>
              </a:solidFill>
              <a:latin typeface="Segoe Print" panose="02000600000000000000" pitchFamily="2" charset="0"/>
              <a:ea typeface="Calibri" panose="020F0502020204030204" pitchFamily="34" charset="0"/>
            </a:endParaRPr>
          </a:p>
          <a:p>
            <a:r>
              <a:rPr lang="nl-NL" sz="4000" b="1" dirty="0">
                <a:solidFill>
                  <a:srgbClr val="660099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VO-scholen Apeldoorn </a:t>
            </a:r>
          </a:p>
        </p:txBody>
      </p:sp>
    </p:spTree>
    <p:extLst>
      <p:ext uri="{BB962C8B-B14F-4D97-AF65-F5344CB8AC3E}">
        <p14:creationId xmlns:p14="http://schemas.microsoft.com/office/powerpoint/2010/main" val="419815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14" name="Traan 13">
            <a:extLst>
              <a:ext uri="{FF2B5EF4-FFF2-40B4-BE49-F238E27FC236}">
                <a16:creationId xmlns:a16="http://schemas.microsoft.com/office/drawing/2014/main" id="{17D3E2EC-9F2C-D1CA-5288-B05CD056C872}"/>
              </a:ext>
            </a:extLst>
          </p:cNvPr>
          <p:cNvSpPr/>
          <p:nvPr/>
        </p:nvSpPr>
        <p:spPr>
          <a:xfrm rot="10800000">
            <a:off x="704884" y="689428"/>
            <a:ext cx="4988560" cy="5130800"/>
          </a:xfrm>
          <a:prstGeom prst="teardrop">
            <a:avLst/>
          </a:prstGeom>
          <a:solidFill>
            <a:schemeClr val="tx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D3E55E-12F8-99D5-9C03-829276397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12" y="2041071"/>
            <a:ext cx="4286501" cy="242751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E0F81A3-0194-1AF3-833C-F22CFD4D352E}"/>
              </a:ext>
            </a:extLst>
          </p:cNvPr>
          <p:cNvSpPr txBox="1"/>
          <p:nvPr/>
        </p:nvSpPr>
        <p:spPr>
          <a:xfrm>
            <a:off x="7907867" y="856827"/>
            <a:ext cx="38912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b="1" kern="100" dirty="0">
                <a:solidFill>
                  <a:srgbClr val="FFFF0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Twello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Christelijk Lyceum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Mheenpark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Praktijkschool Apeldoorn &amp; De Boog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Walterbosch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UDO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KSG Wereldcollege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Heemgaard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VSO Gentiaan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Gymnasium Apeldoorn</a:t>
            </a:r>
            <a:endParaRPr lang="nl-NL" sz="2200" kern="1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173451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14" name="Traan 13">
            <a:extLst>
              <a:ext uri="{FF2B5EF4-FFF2-40B4-BE49-F238E27FC236}">
                <a16:creationId xmlns:a16="http://schemas.microsoft.com/office/drawing/2014/main" id="{17D3E2EC-9F2C-D1CA-5288-B05CD056C872}"/>
              </a:ext>
            </a:extLst>
          </p:cNvPr>
          <p:cNvSpPr/>
          <p:nvPr/>
        </p:nvSpPr>
        <p:spPr>
          <a:xfrm rot="10800000">
            <a:off x="704884" y="689428"/>
            <a:ext cx="4988560" cy="5130800"/>
          </a:xfrm>
          <a:prstGeom prst="teardrop">
            <a:avLst/>
          </a:prstGeom>
          <a:solidFill>
            <a:schemeClr val="tx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CB5F2B0-5F56-A48A-C338-DEEF2766F7C2}"/>
              </a:ext>
            </a:extLst>
          </p:cNvPr>
          <p:cNvSpPr txBox="1"/>
          <p:nvPr/>
        </p:nvSpPr>
        <p:spPr>
          <a:xfrm>
            <a:off x="7907867" y="856827"/>
            <a:ext cx="38912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Twello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b="1" kern="100" dirty="0">
                <a:solidFill>
                  <a:srgbClr val="FFFF0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Christelijk Lyceum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Mheenpark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Praktijkschool Apeldoorn &amp; De Boog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Walterbosch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UDO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KSG Wereldcollege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Heemgaard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VSO Gentiaan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Gymnasium Apeldoorn</a:t>
            </a:r>
            <a:endParaRPr lang="nl-NL" sz="2200" kern="1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7A8C748-C810-9982-EBC0-B12C50D95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867" y="1955101"/>
            <a:ext cx="2718410" cy="277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81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866D7E6-2455-A91A-5993-3385735447DD}"/>
              </a:ext>
            </a:extLst>
          </p:cNvPr>
          <p:cNvSpPr txBox="1"/>
          <p:nvPr/>
        </p:nvSpPr>
        <p:spPr>
          <a:xfrm>
            <a:off x="688210" y="465304"/>
            <a:ext cx="8313178" cy="592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660099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</a:rPr>
              <a:t>Programma! </a:t>
            </a:r>
            <a:endParaRPr lang="nl-NL" sz="4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nl-NL" sz="2500" b="1" u="none" strike="noStrike" dirty="0">
              <a:effectLst/>
              <a:latin typeface="TheMix ExtraBold" pitchFamily="2" charset="77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1800" b="1" u="none" strike="noStrike" kern="1200" dirty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15.00-15.25 Inloop + drankje </a:t>
            </a:r>
            <a:endParaRPr lang="nl-NL" sz="1800" b="1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1800" b="1" u="none" strike="noStrike" kern="1200" dirty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15.25-15.30 Welkom en opening door Niels </a:t>
            </a:r>
            <a:endParaRPr lang="nl-NL" sz="1800" b="1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1800" b="1" u="none" strike="noStrike" kern="1200" dirty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15.30-15.45 PO-VO feiten en fabels quiz</a:t>
            </a:r>
            <a:endParaRPr lang="nl-NL" sz="1800" b="1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1800" b="1" u="none" strike="noStrike" kern="1200" dirty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15.45-15.50 Actualiteiten en trends PO&amp;VO</a:t>
            </a:r>
            <a:endParaRPr lang="nl-NL" sz="1800" b="1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1800" b="1" u="none" strike="noStrike" kern="1200" dirty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15.50-15.55 Uitleg concept dialoogtafels</a:t>
            </a:r>
            <a:endParaRPr lang="nl-NL" sz="1800" b="1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1800" b="1" u="none" strike="noStrike" kern="1200" dirty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15.55-16.00 Verplaatsen naar lokalen</a:t>
            </a:r>
            <a:endParaRPr lang="nl-NL" sz="1800" b="1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1800" b="1" u="none" strike="noStrike" kern="1200" dirty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16.00-16.45 Start dialoog tafels </a:t>
            </a:r>
            <a:endParaRPr lang="nl-NL" sz="1800" b="1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1800" b="1" u="none" strike="noStrike" kern="1200" dirty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16.45-16.55 Terug naar aula + hapje/drankje</a:t>
            </a:r>
            <a:endParaRPr lang="nl-NL" sz="1800" b="1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1800" b="1" u="none" strike="noStrike" kern="1200" dirty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16.55-17.35 Elevator </a:t>
            </a:r>
            <a:r>
              <a:rPr lang="nl-NL" sz="1800" b="1" u="none" strike="noStrike" kern="1200" dirty="0" err="1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Pitches</a:t>
            </a:r>
            <a:r>
              <a:rPr lang="nl-NL" sz="1800" b="1" u="none" strike="noStrike" kern="1200" dirty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 VO-scholen</a:t>
            </a:r>
            <a:endParaRPr lang="nl-NL" sz="1800" b="1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1800" b="1" u="none" strike="noStrike" kern="1200" dirty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17.35-18.20 Gastspreker Juf Sofie</a:t>
            </a:r>
            <a:endParaRPr lang="nl-NL" sz="1800" b="1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1800" b="1" u="none" strike="noStrike" kern="1200" dirty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18.20 Afsluiting </a:t>
            </a:r>
            <a:endParaRPr lang="nl-NL" sz="1800" b="1" u="none" strike="noStrike" dirty="0">
              <a:effectLst/>
              <a:latin typeface="Arial" panose="020B0604020202020204" pitchFamily="34" charset="0"/>
            </a:endParaRPr>
          </a:p>
          <a:p>
            <a:endParaRPr lang="nl-NL" sz="2500" b="1" dirty="0">
              <a:latin typeface="THEMIX PLA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4565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14" name="Traan 13">
            <a:extLst>
              <a:ext uri="{FF2B5EF4-FFF2-40B4-BE49-F238E27FC236}">
                <a16:creationId xmlns:a16="http://schemas.microsoft.com/office/drawing/2014/main" id="{17D3E2EC-9F2C-D1CA-5288-B05CD056C872}"/>
              </a:ext>
            </a:extLst>
          </p:cNvPr>
          <p:cNvSpPr/>
          <p:nvPr/>
        </p:nvSpPr>
        <p:spPr>
          <a:xfrm rot="10800000">
            <a:off x="704884" y="689428"/>
            <a:ext cx="4988560" cy="5130800"/>
          </a:xfrm>
          <a:prstGeom prst="teardrop">
            <a:avLst/>
          </a:prstGeom>
          <a:solidFill>
            <a:schemeClr val="tx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685925B-0974-DBEF-9BC9-4653F3BC051A}"/>
              </a:ext>
            </a:extLst>
          </p:cNvPr>
          <p:cNvSpPr txBox="1"/>
          <p:nvPr/>
        </p:nvSpPr>
        <p:spPr>
          <a:xfrm>
            <a:off x="7907867" y="856827"/>
            <a:ext cx="38912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b="1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Twello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Christelijk Lyceum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b="1" kern="100" dirty="0">
                <a:solidFill>
                  <a:srgbClr val="FFFF0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Mheenpark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Praktijkschool Apeldoorn &amp; De Boog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Walterbosch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UDO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KSG Wereldcollege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Heemgaard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VSO Gentiaan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Gymnasium Apeldoorn</a:t>
            </a:r>
            <a:endParaRPr lang="nl-NL" sz="2200" kern="1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78E80B5-6817-EEBF-F78B-31AE37109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02" y="2116666"/>
            <a:ext cx="4397080" cy="239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49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14" name="Traan 13">
            <a:extLst>
              <a:ext uri="{FF2B5EF4-FFF2-40B4-BE49-F238E27FC236}">
                <a16:creationId xmlns:a16="http://schemas.microsoft.com/office/drawing/2014/main" id="{17D3E2EC-9F2C-D1CA-5288-B05CD056C872}"/>
              </a:ext>
            </a:extLst>
          </p:cNvPr>
          <p:cNvSpPr/>
          <p:nvPr/>
        </p:nvSpPr>
        <p:spPr>
          <a:xfrm rot="10800000">
            <a:off x="704884" y="689428"/>
            <a:ext cx="4988560" cy="5130800"/>
          </a:xfrm>
          <a:prstGeom prst="teardrop">
            <a:avLst/>
          </a:prstGeom>
          <a:solidFill>
            <a:schemeClr val="tx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7459E99-CF7A-7316-D02A-4106413539A9}"/>
              </a:ext>
            </a:extLst>
          </p:cNvPr>
          <p:cNvSpPr txBox="1"/>
          <p:nvPr/>
        </p:nvSpPr>
        <p:spPr>
          <a:xfrm>
            <a:off x="7907867" y="856827"/>
            <a:ext cx="38912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Twello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Christelijk Lyceum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Mheenpark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b="1" kern="100" dirty="0">
                <a:solidFill>
                  <a:srgbClr val="FFFF0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Praktijkschool Apeldoorn &amp; De Boog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Walterbosch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UDO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KSG Wereldcollege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Heemgaard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VSO Gentiaan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Gymnasium Apeldoorn</a:t>
            </a:r>
            <a:endParaRPr lang="nl-NL" sz="2200" kern="1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2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F05810-C5CD-2578-A640-A4B75D2BA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262" y="3555471"/>
            <a:ext cx="3157800" cy="85245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F947E27-A6A1-EBC0-C0E5-943ECCF4D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839" y="1496886"/>
            <a:ext cx="3400647" cy="205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90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14" name="Traan 13">
            <a:extLst>
              <a:ext uri="{FF2B5EF4-FFF2-40B4-BE49-F238E27FC236}">
                <a16:creationId xmlns:a16="http://schemas.microsoft.com/office/drawing/2014/main" id="{17D3E2EC-9F2C-D1CA-5288-B05CD056C872}"/>
              </a:ext>
            </a:extLst>
          </p:cNvPr>
          <p:cNvSpPr/>
          <p:nvPr/>
        </p:nvSpPr>
        <p:spPr>
          <a:xfrm rot="10800000">
            <a:off x="704884" y="689428"/>
            <a:ext cx="4988560" cy="5130800"/>
          </a:xfrm>
          <a:prstGeom prst="teardrop">
            <a:avLst/>
          </a:prstGeom>
          <a:solidFill>
            <a:schemeClr val="tx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7F05FEB-F60C-7DC5-B9B5-DE2AAC6A3FF7}"/>
              </a:ext>
            </a:extLst>
          </p:cNvPr>
          <p:cNvSpPr txBox="1"/>
          <p:nvPr/>
        </p:nvSpPr>
        <p:spPr>
          <a:xfrm>
            <a:off x="7907867" y="856827"/>
            <a:ext cx="38912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Twello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Christelijk Lyceum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Mheenpark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Praktijkschool Apeldoorn &amp; De Boog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b="1" kern="100" dirty="0">
                <a:solidFill>
                  <a:srgbClr val="FFFF0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Walterbosch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UDO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KSG Wereldcollege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Heemgaard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VSO Gentiaan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Gymnasium Apeldoorn</a:t>
            </a:r>
            <a:endParaRPr lang="nl-NL" sz="2200" kern="1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578FE9B-17C6-2AAD-C6A4-369DE3EC8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729" y="2335526"/>
            <a:ext cx="4126868" cy="183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94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14" name="Traan 13">
            <a:extLst>
              <a:ext uri="{FF2B5EF4-FFF2-40B4-BE49-F238E27FC236}">
                <a16:creationId xmlns:a16="http://schemas.microsoft.com/office/drawing/2014/main" id="{17D3E2EC-9F2C-D1CA-5288-B05CD056C872}"/>
              </a:ext>
            </a:extLst>
          </p:cNvPr>
          <p:cNvSpPr/>
          <p:nvPr/>
        </p:nvSpPr>
        <p:spPr>
          <a:xfrm rot="10800000">
            <a:off x="704884" y="689428"/>
            <a:ext cx="4988560" cy="5130800"/>
          </a:xfrm>
          <a:prstGeom prst="teardrop">
            <a:avLst/>
          </a:prstGeom>
          <a:solidFill>
            <a:schemeClr val="tx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6260034-B23E-5F5B-7DDD-FE46D40B2619}"/>
              </a:ext>
            </a:extLst>
          </p:cNvPr>
          <p:cNvSpPr txBox="1"/>
          <p:nvPr/>
        </p:nvSpPr>
        <p:spPr>
          <a:xfrm>
            <a:off x="7907867" y="856827"/>
            <a:ext cx="38912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Twello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Christelijk Lyceum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Mheenpark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Praktijkschool Apeldoorn &amp; De Boog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Walterbosch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b="1" kern="100" dirty="0">
                <a:solidFill>
                  <a:srgbClr val="FFFF0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UDO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KSG Wereldcollege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Heemgaard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VSO Gentiaan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Gymnasium Apeldoorn</a:t>
            </a:r>
            <a:endParaRPr lang="nl-NL" sz="2200" kern="1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6A7D72-B6E7-6DDA-D99C-0A424D45D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1" y="2424530"/>
            <a:ext cx="3427842" cy="20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8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14" name="Traan 13">
            <a:extLst>
              <a:ext uri="{FF2B5EF4-FFF2-40B4-BE49-F238E27FC236}">
                <a16:creationId xmlns:a16="http://schemas.microsoft.com/office/drawing/2014/main" id="{17D3E2EC-9F2C-D1CA-5288-B05CD056C872}"/>
              </a:ext>
            </a:extLst>
          </p:cNvPr>
          <p:cNvSpPr/>
          <p:nvPr/>
        </p:nvSpPr>
        <p:spPr>
          <a:xfrm rot="10800000">
            <a:off x="704884" y="689428"/>
            <a:ext cx="4988560" cy="5130800"/>
          </a:xfrm>
          <a:prstGeom prst="teardrop">
            <a:avLst/>
          </a:prstGeom>
          <a:solidFill>
            <a:schemeClr val="tx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D98BB82-3F94-0742-47CC-F61DB5374130}"/>
              </a:ext>
            </a:extLst>
          </p:cNvPr>
          <p:cNvSpPr txBox="1"/>
          <p:nvPr/>
        </p:nvSpPr>
        <p:spPr>
          <a:xfrm>
            <a:off x="7907867" y="856827"/>
            <a:ext cx="38912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Twello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Christelijk Lyceum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Mheenpark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Praktijkschool Apeldoorn &amp; De Boog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Walterbosch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UDO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b="1" kern="100" dirty="0">
                <a:solidFill>
                  <a:srgbClr val="FFFF0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KSG Wereldcollege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Heemgaard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VSO Gentiaan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Gymnasium Apeldoorn</a:t>
            </a:r>
            <a:endParaRPr lang="nl-NL" sz="2200" kern="1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C3DBB1-200F-3E20-19AA-861694EBD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99" y="2306526"/>
            <a:ext cx="3556000" cy="18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43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14" name="Traan 13">
            <a:extLst>
              <a:ext uri="{FF2B5EF4-FFF2-40B4-BE49-F238E27FC236}">
                <a16:creationId xmlns:a16="http://schemas.microsoft.com/office/drawing/2014/main" id="{17D3E2EC-9F2C-D1CA-5288-B05CD056C872}"/>
              </a:ext>
            </a:extLst>
          </p:cNvPr>
          <p:cNvSpPr/>
          <p:nvPr/>
        </p:nvSpPr>
        <p:spPr>
          <a:xfrm rot="10800000">
            <a:off x="704884" y="689428"/>
            <a:ext cx="4988560" cy="5130800"/>
          </a:xfrm>
          <a:prstGeom prst="teardrop">
            <a:avLst/>
          </a:prstGeom>
          <a:solidFill>
            <a:schemeClr val="tx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2BB9FC6-C74C-F38E-383B-DC93D506C57C}"/>
              </a:ext>
            </a:extLst>
          </p:cNvPr>
          <p:cNvSpPr txBox="1"/>
          <p:nvPr/>
        </p:nvSpPr>
        <p:spPr>
          <a:xfrm>
            <a:off x="7907867" y="856827"/>
            <a:ext cx="38912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Twello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Christelijk Lyceum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Mheenpark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Praktijkschool Apeldoorn &amp; De Boog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Walterbosch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UDO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KSG Wereldcollege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b="1" kern="100" dirty="0">
                <a:solidFill>
                  <a:srgbClr val="FFFF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Heemgaard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VSO Gentiaan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Gymnasium Apeldoorn</a:t>
            </a:r>
            <a:endParaRPr lang="nl-NL" sz="2200" kern="1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1DF03FC-7CD6-6E67-4168-A95556BD6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284" y="2565355"/>
            <a:ext cx="3307683" cy="18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2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14" name="Traan 13">
            <a:extLst>
              <a:ext uri="{FF2B5EF4-FFF2-40B4-BE49-F238E27FC236}">
                <a16:creationId xmlns:a16="http://schemas.microsoft.com/office/drawing/2014/main" id="{17D3E2EC-9F2C-D1CA-5288-B05CD056C872}"/>
              </a:ext>
            </a:extLst>
          </p:cNvPr>
          <p:cNvSpPr/>
          <p:nvPr/>
        </p:nvSpPr>
        <p:spPr>
          <a:xfrm rot="10800000">
            <a:off x="704884" y="689428"/>
            <a:ext cx="4988560" cy="5130800"/>
          </a:xfrm>
          <a:prstGeom prst="teardrop">
            <a:avLst/>
          </a:prstGeom>
          <a:solidFill>
            <a:schemeClr val="tx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98FB846-2D4A-CD8D-0350-D0E8671CDE3E}"/>
              </a:ext>
            </a:extLst>
          </p:cNvPr>
          <p:cNvSpPr txBox="1"/>
          <p:nvPr/>
        </p:nvSpPr>
        <p:spPr>
          <a:xfrm>
            <a:off x="7907867" y="856827"/>
            <a:ext cx="38912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Twello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Christelijk Lyceum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Mheenpark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Praktijkschool Apeldoorn &amp; De Boog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Walterbosch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UDO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KSG Wereldcollege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b="1" kern="100" dirty="0">
                <a:solidFill>
                  <a:srgbClr val="FFFF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Heemgaard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VSO Gentiaan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Gymnasium Apeldoorn</a:t>
            </a:r>
            <a:endParaRPr lang="nl-NL" sz="2200" kern="1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6AFB1D2-7E43-34CF-6252-D29E6C3CC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28" y="2591057"/>
            <a:ext cx="3826444" cy="167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39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14" name="Traan 13">
            <a:extLst>
              <a:ext uri="{FF2B5EF4-FFF2-40B4-BE49-F238E27FC236}">
                <a16:creationId xmlns:a16="http://schemas.microsoft.com/office/drawing/2014/main" id="{17D3E2EC-9F2C-D1CA-5288-B05CD056C872}"/>
              </a:ext>
            </a:extLst>
          </p:cNvPr>
          <p:cNvSpPr/>
          <p:nvPr/>
        </p:nvSpPr>
        <p:spPr>
          <a:xfrm rot="10800000">
            <a:off x="704884" y="689428"/>
            <a:ext cx="4988560" cy="5130800"/>
          </a:xfrm>
          <a:prstGeom prst="teardrop">
            <a:avLst/>
          </a:prstGeom>
          <a:solidFill>
            <a:schemeClr val="tx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98FB846-2D4A-CD8D-0350-D0E8671CDE3E}"/>
              </a:ext>
            </a:extLst>
          </p:cNvPr>
          <p:cNvSpPr txBox="1"/>
          <p:nvPr/>
        </p:nvSpPr>
        <p:spPr>
          <a:xfrm>
            <a:off x="7907867" y="856827"/>
            <a:ext cx="38912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Twello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Christelijk Lyceum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Mheenpark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Praktijkschool Apeldoorn &amp; De Boog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Walterbosch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UDO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KSG Wereldcollege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Heemgaard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b="1" kern="100" dirty="0">
                <a:solidFill>
                  <a:srgbClr val="FFFF0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VSO Gentiaan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Gymnasium Apeldoorn</a:t>
            </a:r>
            <a:endParaRPr lang="nl-NL" sz="2200" kern="1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57F697-DB37-837A-ED76-A9B6690B4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053" y="2382008"/>
            <a:ext cx="3692614" cy="20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64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14" name="Traan 13">
            <a:extLst>
              <a:ext uri="{FF2B5EF4-FFF2-40B4-BE49-F238E27FC236}">
                <a16:creationId xmlns:a16="http://schemas.microsoft.com/office/drawing/2014/main" id="{17D3E2EC-9F2C-D1CA-5288-B05CD056C872}"/>
              </a:ext>
            </a:extLst>
          </p:cNvPr>
          <p:cNvSpPr/>
          <p:nvPr/>
        </p:nvSpPr>
        <p:spPr>
          <a:xfrm rot="10800000">
            <a:off x="704884" y="689428"/>
            <a:ext cx="4988560" cy="5130800"/>
          </a:xfrm>
          <a:prstGeom prst="teardrop">
            <a:avLst/>
          </a:prstGeom>
          <a:solidFill>
            <a:schemeClr val="tx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98FB846-2D4A-CD8D-0350-D0E8671CDE3E}"/>
              </a:ext>
            </a:extLst>
          </p:cNvPr>
          <p:cNvSpPr txBox="1"/>
          <p:nvPr/>
        </p:nvSpPr>
        <p:spPr>
          <a:xfrm>
            <a:off x="7907867" y="856827"/>
            <a:ext cx="38912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Twello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Christelijk Lyceum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Mheenpark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Praktijkschool Apeldoorn &amp; De Boog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 Walterbosch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UDO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KSG Wereldcollege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Heemgaard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kern="1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VSO Gentiaan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200" b="1" kern="100" dirty="0">
                <a:solidFill>
                  <a:srgbClr val="FFFF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Gymnasium Apeldoorn</a:t>
            </a:r>
            <a:endParaRPr lang="nl-NL" sz="2200" b="1" kern="100" dirty="0">
              <a:solidFill>
                <a:srgbClr val="FFFF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2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59F81DC-41AF-2D35-A63E-D58B6B56F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67" y="2031733"/>
            <a:ext cx="3640666" cy="25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89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14" name="Traan 13">
            <a:extLst>
              <a:ext uri="{FF2B5EF4-FFF2-40B4-BE49-F238E27FC236}">
                <a16:creationId xmlns:a16="http://schemas.microsoft.com/office/drawing/2014/main" id="{17D3E2EC-9F2C-D1CA-5288-B05CD056C872}"/>
              </a:ext>
            </a:extLst>
          </p:cNvPr>
          <p:cNvSpPr/>
          <p:nvPr/>
        </p:nvSpPr>
        <p:spPr>
          <a:xfrm rot="10800000">
            <a:off x="704884" y="689428"/>
            <a:ext cx="4988560" cy="5130800"/>
          </a:xfrm>
          <a:prstGeom prst="teardrop">
            <a:avLst/>
          </a:prstGeom>
          <a:solidFill>
            <a:srgbClr val="0AA459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98FB846-2D4A-CD8D-0350-D0E8671CDE3E}"/>
              </a:ext>
            </a:extLst>
          </p:cNvPr>
          <p:cNvSpPr txBox="1"/>
          <p:nvPr/>
        </p:nvSpPr>
        <p:spPr>
          <a:xfrm>
            <a:off x="1346201" y="2469998"/>
            <a:ext cx="3891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200" b="1" kern="100" dirty="0">
                <a:solidFill>
                  <a:srgbClr val="FFFF0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Warm welkom voor Sofie van de Waart “Juf Sofie”</a:t>
            </a:r>
            <a:endParaRPr lang="nl-NL" sz="3200" b="1" dirty="0">
              <a:solidFill>
                <a:srgbClr val="FFFF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E70ED4-FF38-CDE7-2E9F-00A7CD3EA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800" y="380188"/>
            <a:ext cx="3199854" cy="49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56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866D7E6-2455-A91A-5993-3385735447DD}"/>
              </a:ext>
            </a:extLst>
          </p:cNvPr>
          <p:cNvSpPr txBox="1"/>
          <p:nvPr/>
        </p:nvSpPr>
        <p:spPr>
          <a:xfrm>
            <a:off x="723940" y="673389"/>
            <a:ext cx="8656630" cy="50013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400" b="1">
                <a:solidFill>
                  <a:srgbClr val="660099"/>
                </a:solidFill>
                <a:latin typeface="Segoe Print"/>
                <a:ea typeface="Calibri"/>
              </a:rPr>
              <a:t>PO-VO </a:t>
            </a:r>
          </a:p>
          <a:p>
            <a:r>
              <a:rPr lang="nl-NL" sz="4400" b="1">
                <a:solidFill>
                  <a:srgbClr val="660099"/>
                </a:solidFill>
                <a:latin typeface="Segoe Print"/>
                <a:ea typeface="Calibri"/>
              </a:rPr>
              <a:t>feiten en fabels quiz!</a:t>
            </a:r>
          </a:p>
          <a:p>
            <a:endParaRPr lang="nl-NL" sz="1800" b="1" i="0" u="none" strike="noStrike" kern="1200" dirty="0">
              <a:solidFill>
                <a:srgbClr val="000000"/>
              </a:solidFill>
              <a:effectLst/>
              <a:latin typeface="Segoe Print" panose="02000600000000000000" pitchFamily="2" charset="0"/>
            </a:endParaRPr>
          </a:p>
          <a:p>
            <a:r>
              <a:rPr lang="nl-NL" sz="3200" b="1">
                <a:solidFill>
                  <a:srgbClr val="000000"/>
                </a:solidFill>
                <a:latin typeface="Segoe Print"/>
              </a:rPr>
              <a:t>Ga naar www.menti.com en </a:t>
            </a:r>
          </a:p>
          <a:p>
            <a:r>
              <a:rPr lang="nl-NL" sz="3200" b="1">
                <a:solidFill>
                  <a:srgbClr val="000000"/>
                </a:solidFill>
                <a:latin typeface="Segoe Print"/>
              </a:rPr>
              <a:t>voer de volgende code in:</a:t>
            </a:r>
          </a:p>
          <a:p>
            <a:endParaRPr lang="nl-NL" sz="1800" b="1" i="0" u="none" strike="noStrike" kern="1200" dirty="0">
              <a:solidFill>
                <a:srgbClr val="000000"/>
              </a:solidFill>
              <a:effectLst/>
              <a:latin typeface="Segoe Print" panose="02000600000000000000" pitchFamily="2" charset="0"/>
            </a:endParaRPr>
          </a:p>
          <a:p>
            <a:r>
              <a:rPr lang="nl-NL" sz="8800" b="1">
                <a:solidFill>
                  <a:srgbClr val="000000"/>
                </a:solidFill>
                <a:latin typeface="Segoe Print"/>
              </a:rPr>
              <a:t>2852 2113</a:t>
            </a:r>
          </a:p>
          <a:p>
            <a:endParaRPr lang="nl-NL" sz="1800" b="1" i="0" u="none" strike="noStrike" kern="1200" dirty="0">
              <a:solidFill>
                <a:srgbClr val="000000"/>
              </a:solidFill>
              <a:effectLst/>
              <a:latin typeface="Segoe Print" panose="02000600000000000000" pitchFamily="2" charset="0"/>
            </a:endParaRPr>
          </a:p>
          <a:p>
            <a:endParaRPr lang="nl-NL" sz="2500" b="1" dirty="0">
              <a:latin typeface="THEMIX PLAIN" pitchFamily="2" charset="77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86EA8B-C9F9-6135-FB8B-28C335E32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75" y="557213"/>
            <a:ext cx="32480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86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866D7E6-2455-A91A-5993-3385735447DD}"/>
              </a:ext>
            </a:extLst>
          </p:cNvPr>
          <p:cNvSpPr txBox="1"/>
          <p:nvPr/>
        </p:nvSpPr>
        <p:spPr>
          <a:xfrm>
            <a:off x="568378" y="725564"/>
            <a:ext cx="11374997" cy="55553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8000" b="1">
                <a:solidFill>
                  <a:srgbClr val="660099"/>
                </a:solidFill>
                <a:latin typeface="Segoe Print"/>
                <a:ea typeface="Calibri" panose="020F0502020204030204" pitchFamily="34" charset="0"/>
              </a:rPr>
              <a:t>NEWTECHFESTIVAL</a:t>
            </a:r>
            <a:endParaRPr lang="nl-NL"/>
          </a:p>
          <a:p>
            <a:pPr algn="ctr"/>
            <a:r>
              <a:rPr lang="nl-NL" sz="3500" b="1">
                <a:solidFill>
                  <a:srgbClr val="000000"/>
                </a:solidFill>
                <a:latin typeface="Segoe Print"/>
                <a:ea typeface="Calibri" panose="020F0502020204030204" pitchFamily="34" charset="0"/>
              </a:rPr>
              <a:t>Heb jij jouw (PO of VO) klas al ingeschreven voor:</a:t>
            </a:r>
            <a:endParaRPr lang="nl-NL"/>
          </a:p>
          <a:p>
            <a:pPr algn="ctr"/>
            <a:r>
              <a:rPr lang="nl-NL" sz="4000">
                <a:solidFill>
                  <a:srgbClr val="660099"/>
                </a:solidFill>
                <a:latin typeface="Arial"/>
                <a:ea typeface="Calibri"/>
                <a:cs typeface="Arial"/>
              </a:rPr>
              <a:t>•</a:t>
            </a:r>
            <a:r>
              <a:rPr lang="nl-NL" sz="4000" b="1">
                <a:solidFill>
                  <a:srgbClr val="000000"/>
                </a:solidFill>
                <a:latin typeface="Segoe Print"/>
                <a:ea typeface="Calibri"/>
              </a:rPr>
              <a:t> </a:t>
            </a:r>
            <a:r>
              <a:rPr lang="nl-NL" sz="4000" b="1">
                <a:solidFill>
                  <a:srgbClr val="7030A0"/>
                </a:solidFill>
                <a:latin typeface="Segoe Print"/>
                <a:ea typeface="Calibri"/>
              </a:rPr>
              <a:t>TechHelden- ontdek jouw kracht </a:t>
            </a:r>
            <a:endParaRPr lang="nl-NL">
              <a:solidFill>
                <a:srgbClr val="7030A0"/>
              </a:solidFill>
              <a:ea typeface="Calibri"/>
              <a:cs typeface="Calibri"/>
            </a:endParaRPr>
          </a:p>
          <a:p>
            <a:pPr algn="ctr"/>
            <a:r>
              <a:rPr lang="nl-NL" sz="4000">
                <a:solidFill>
                  <a:srgbClr val="000000"/>
                </a:solidFill>
                <a:latin typeface="Segoe Print"/>
                <a:ea typeface="Calibri" panose="020F0502020204030204" pitchFamily="34" charset="0"/>
              </a:rPr>
              <a:t>(14 okt-7 nov) of</a:t>
            </a:r>
            <a:endParaRPr lang="nl-NL"/>
          </a:p>
          <a:p>
            <a:pPr algn="ctr"/>
            <a:r>
              <a:rPr lang="nl-NL" sz="4000">
                <a:solidFill>
                  <a:srgbClr val="660099"/>
                </a:solidFill>
                <a:latin typeface="Arial"/>
                <a:cs typeface="Arial"/>
              </a:rPr>
              <a:t>•</a:t>
            </a:r>
            <a:r>
              <a:rPr lang="nl-NL" sz="4000" b="1" err="1">
                <a:solidFill>
                  <a:srgbClr val="7030A0"/>
                </a:solidFill>
                <a:latin typeface="Segoe Print"/>
              </a:rPr>
              <a:t>NewTechFestival</a:t>
            </a:r>
            <a:r>
              <a:rPr lang="nl-NL" sz="4000" b="1">
                <a:solidFill>
                  <a:srgbClr val="7030A0"/>
                </a:solidFill>
                <a:latin typeface="Segoe Print"/>
              </a:rPr>
              <a:t> </a:t>
            </a:r>
            <a:endParaRPr lang="nl-NL">
              <a:solidFill>
                <a:srgbClr val="7030A0"/>
              </a:solidFill>
              <a:latin typeface="Segoe Print"/>
            </a:endParaRPr>
          </a:p>
          <a:p>
            <a:pPr algn="ctr"/>
            <a:r>
              <a:rPr lang="nl-NL" sz="4000">
                <a:solidFill>
                  <a:schemeClr val="bg1"/>
                </a:solidFill>
                <a:latin typeface="Segoe Print"/>
              </a:rPr>
              <a:t>Vrijdag 8 november (09.00-16.30) </a:t>
            </a:r>
            <a:endParaRPr lang="nl-NL"/>
          </a:p>
          <a:p>
            <a:pPr algn="ctr"/>
            <a:r>
              <a:rPr lang="nl-NL" sz="4000" b="1">
                <a:solidFill>
                  <a:schemeClr val="bg1"/>
                </a:solidFill>
                <a:latin typeface="Segoe Print"/>
              </a:rPr>
              <a:t>We hebben nog plek!</a:t>
            </a:r>
            <a:endParaRPr lang="nl-NL" sz="4000">
              <a:latin typeface="Segoe Print"/>
            </a:endParaRPr>
          </a:p>
          <a:p>
            <a:r>
              <a:rPr lang="nl-NL" sz="4000" b="1">
                <a:solidFill>
                  <a:srgbClr val="660099"/>
                </a:solidFill>
                <a:latin typeface="Segoe Print"/>
              </a:rPr>
              <a:t>www.newtechfestival.nl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462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866D7E6-2455-A91A-5993-3385735447DD}"/>
              </a:ext>
            </a:extLst>
          </p:cNvPr>
          <p:cNvSpPr txBox="1"/>
          <p:nvPr/>
        </p:nvSpPr>
        <p:spPr>
          <a:xfrm>
            <a:off x="568378" y="725564"/>
            <a:ext cx="6051295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b="1">
                <a:solidFill>
                  <a:srgbClr val="660099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Bedankt! </a:t>
            </a:r>
          </a:p>
          <a:p>
            <a:endParaRPr lang="nl-NL" sz="2500" b="1">
              <a:solidFill>
                <a:srgbClr val="660099"/>
              </a:solidFill>
              <a:latin typeface="Segoe Print" panose="02000600000000000000" pitchFamily="2" charset="0"/>
            </a:endParaRPr>
          </a:p>
          <a:p>
            <a:r>
              <a:rPr lang="nl-NL" sz="4400" b="1">
                <a:solidFill>
                  <a:schemeClr val="bg1"/>
                </a:solidFill>
                <a:latin typeface="Segoe Print" panose="02000600000000000000" pitchFamily="2" charset="0"/>
              </a:rPr>
              <a:t>Fijn dat jullie er </a:t>
            </a:r>
          </a:p>
          <a:p>
            <a:r>
              <a:rPr lang="nl-NL" sz="4400" b="1">
                <a:solidFill>
                  <a:schemeClr val="bg1"/>
                </a:solidFill>
                <a:latin typeface="Segoe Print" panose="02000600000000000000" pitchFamily="2" charset="0"/>
              </a:rPr>
              <a:t>waren en wel thuis!</a:t>
            </a:r>
            <a:endParaRPr lang="nl-NL" sz="4400">
              <a:solidFill>
                <a:schemeClr val="bg1"/>
              </a:solidFill>
              <a:latin typeface="THEMIX PLA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16965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866D7E6-2455-A91A-5993-3385735447DD}"/>
              </a:ext>
            </a:extLst>
          </p:cNvPr>
          <p:cNvSpPr txBox="1"/>
          <p:nvPr/>
        </p:nvSpPr>
        <p:spPr>
          <a:xfrm>
            <a:off x="500420" y="673389"/>
            <a:ext cx="8656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660099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Actualiteiten &amp; trends </a:t>
            </a:r>
          </a:p>
          <a:p>
            <a:r>
              <a:rPr lang="nl-NL" sz="4400" b="1" dirty="0">
                <a:solidFill>
                  <a:srgbClr val="660099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PO-VO</a:t>
            </a:r>
            <a:endParaRPr lang="nl-NL" sz="1800" b="1" i="0" u="none" strike="noStrike" kern="1200" dirty="0">
              <a:solidFill>
                <a:srgbClr val="000000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13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F351AE6-82C0-9F6E-770A-84F74CEBE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" r="269" b="-268"/>
          <a:stretch/>
        </p:blipFill>
        <p:spPr bwMode="auto">
          <a:xfrm>
            <a:off x="95851" y="1514234"/>
            <a:ext cx="6137202" cy="4083816"/>
          </a:xfrm>
          <a:prstGeom prst="teardrop">
            <a:avLst/>
          </a:prstGeom>
          <a:noFill/>
          <a:ln>
            <a:solidFill>
              <a:srgbClr val="0AA45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7D301CB-F6C7-C671-603E-EA7862E64E70}"/>
              </a:ext>
            </a:extLst>
          </p:cNvPr>
          <p:cNvSpPr txBox="1"/>
          <p:nvPr/>
        </p:nvSpPr>
        <p:spPr>
          <a:xfrm>
            <a:off x="7819631" y="2658599"/>
            <a:ext cx="384399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400" b="1">
                <a:solidFill>
                  <a:srgbClr val="660099"/>
                </a:solidFill>
                <a:latin typeface="Segoe Print"/>
                <a:ea typeface="Calibri"/>
              </a:rPr>
              <a:t>Actualiteit</a:t>
            </a:r>
            <a:endParaRPr lang="nl-NL" sz="4400" b="1" i="0" u="none" strike="noStrike" kern="1200">
              <a:solidFill>
                <a:srgbClr val="660099"/>
              </a:solidFill>
              <a:effectLst/>
              <a:latin typeface="Segoe Print" panose="02000600000000000000" pitchFamily="2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76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EE80FCB-A70E-130C-B7EC-0651105E8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0" y="1378680"/>
            <a:ext cx="5418015" cy="3912540"/>
          </a:xfrm>
          <a:prstGeom prst="rect">
            <a:avLst/>
          </a:prstGeom>
          <a:noFill/>
          <a:ln>
            <a:solidFill>
              <a:srgbClr val="0AA45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056194B-44A0-76C8-5B96-368EB1CD1756}"/>
              </a:ext>
            </a:extLst>
          </p:cNvPr>
          <p:cNvSpPr txBox="1"/>
          <p:nvPr/>
        </p:nvSpPr>
        <p:spPr>
          <a:xfrm>
            <a:off x="8280841" y="2658600"/>
            <a:ext cx="271102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400" b="1">
                <a:solidFill>
                  <a:srgbClr val="660099"/>
                </a:solidFill>
                <a:latin typeface="Segoe Print"/>
                <a:ea typeface="Calibri"/>
              </a:rPr>
              <a:t>Trends </a:t>
            </a:r>
          </a:p>
        </p:txBody>
      </p:sp>
    </p:spTree>
    <p:extLst>
      <p:ext uri="{BB962C8B-B14F-4D97-AF65-F5344CB8AC3E}">
        <p14:creationId xmlns:p14="http://schemas.microsoft.com/office/powerpoint/2010/main" val="1127700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6147A8A-B7D6-D890-5A47-987A799BA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0" y="248374"/>
            <a:ext cx="5253429" cy="2853655"/>
          </a:xfrm>
          <a:prstGeom prst="rect">
            <a:avLst/>
          </a:prstGeom>
          <a:noFill/>
          <a:ln>
            <a:solidFill>
              <a:srgbClr val="0AA45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80E5CD7-92B5-9F9E-BD9B-95E5AF1D0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1" y="3526980"/>
            <a:ext cx="5263752" cy="2793497"/>
          </a:xfrm>
          <a:prstGeom prst="rect">
            <a:avLst/>
          </a:prstGeom>
          <a:noFill/>
          <a:ln>
            <a:solidFill>
              <a:srgbClr val="0AA45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11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021166E-B776-3D8A-5889-6D3489F2A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 b="182"/>
          <a:stretch/>
        </p:blipFill>
        <p:spPr bwMode="auto">
          <a:xfrm>
            <a:off x="406434" y="647433"/>
            <a:ext cx="5289290" cy="4869724"/>
          </a:xfrm>
          <a:prstGeom prst="rect">
            <a:avLst/>
          </a:prstGeom>
          <a:noFill/>
          <a:ln>
            <a:solidFill>
              <a:srgbClr val="0AA45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67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82B9BA1-2D95-1319-1954-C7FF963A252E}"/>
              </a:ext>
            </a:extLst>
          </p:cNvPr>
          <p:cNvSpPr/>
          <p:nvPr/>
        </p:nvSpPr>
        <p:spPr>
          <a:xfrm>
            <a:off x="293666" y="372196"/>
            <a:ext cx="11581917" cy="5048737"/>
          </a:xfrm>
          <a:prstGeom prst="rect">
            <a:avLst/>
          </a:prstGeom>
          <a:solidFill>
            <a:srgbClr val="F9F9F9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5120CF-2A07-4221-9ECE-412B7BC4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46" y="5285745"/>
            <a:ext cx="5189902" cy="1874471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2E9386CF-2EA8-70F3-3048-1E3846F4F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2" y="375920"/>
            <a:ext cx="7183790" cy="505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E0744476-4507-594C-8266-7F0DA8500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r="8030" b="2719"/>
          <a:stretch/>
        </p:blipFill>
        <p:spPr bwMode="auto">
          <a:xfrm>
            <a:off x="6515807" y="1246104"/>
            <a:ext cx="5225333" cy="322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422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7E9167CDB7F841A1025505A227926A" ma:contentTypeVersion="11" ma:contentTypeDescription="Een nieuw document maken." ma:contentTypeScope="" ma:versionID="1a9999498a650c313b078441f188664a">
  <xsd:schema xmlns:xsd="http://www.w3.org/2001/XMLSchema" xmlns:xs="http://www.w3.org/2001/XMLSchema" xmlns:p="http://schemas.microsoft.com/office/2006/metadata/properties" xmlns:ns2="6c8fc2e8-b6ab-4a53-abba-8c4241ac0c76" xmlns:ns3="360d5b21-841b-493b-ba60-050a9a5b190d" targetNamespace="http://schemas.microsoft.com/office/2006/metadata/properties" ma:root="true" ma:fieldsID="41adfb4183063864fd260a2af8475953" ns2:_="" ns3:_="">
    <xsd:import namespace="6c8fc2e8-b6ab-4a53-abba-8c4241ac0c76"/>
    <xsd:import namespace="360d5b21-841b-493b-ba60-050a9a5b19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fc2e8-b6ab-4a53-abba-8c4241ac0c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8070fe22-90ea-4764-a649-b37f5962a0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d5b21-841b-493b-ba60-050a9a5b190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477af78-1ad2-4840-a63e-f2627703c532}" ma:internalName="TaxCatchAll" ma:showField="CatchAllData" ma:web="360d5b21-841b-493b-ba60-050a9a5b19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0d5b21-841b-493b-ba60-050a9a5b190d" xsi:nil="true"/>
    <lcf76f155ced4ddcb4097134ff3c332f xmlns="6c8fc2e8-b6ab-4a53-abba-8c4241ac0c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19AAA6-62FA-43BF-929E-CBF6D472A8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09E8A-4369-44F0-983F-F6559021B4C2}"/>
</file>

<file path=customXml/itemProps3.xml><?xml version="1.0" encoding="utf-8"?>
<ds:datastoreItem xmlns:ds="http://schemas.openxmlformats.org/officeDocument/2006/customXml" ds:itemID="{46E93F54-3681-4C5C-B27D-5EAAE84C304C}">
  <ds:schemaRefs>
    <ds:schemaRef ds:uri="http://schemas.microsoft.com/office/2006/metadata/properties"/>
    <ds:schemaRef ds:uri="http://schemas.microsoft.com/office/infopath/2007/PartnerControls"/>
    <ds:schemaRef ds:uri="ad6c8420-ec97-4138-a632-675b463d9470"/>
    <ds:schemaRef ds:uri="d4a0206c-2a2a-462a-80e9-55815c9f7a6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476</Words>
  <Application>Microsoft Office PowerPoint</Application>
  <PresentationFormat>Breedbeeld</PresentationFormat>
  <Paragraphs>188</Paragraphs>
  <Slides>31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vo-apeldoorn.nl voor meer informatie</dc:title>
  <dc:creator>L. van Beek</dc:creator>
  <cp:lastModifiedBy>M. Behling</cp:lastModifiedBy>
  <cp:revision>35</cp:revision>
  <dcterms:created xsi:type="dcterms:W3CDTF">2021-09-15T15:00:16Z</dcterms:created>
  <dcterms:modified xsi:type="dcterms:W3CDTF">2024-12-01T10:45:00Z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0x010100827E9167CDB7F841A1025505A227926A</vt:lpwstr>
  </property>
  <property fmtid="{D5CDD505-2E9C-101B-9397-08002B2CF9AE}" pid="3" name="MediaServiceImageTags">
    <vt:lpwstr/>
  </property>
</Properties>
</file>