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BWlVrrC62Z3/0Y9FGPyQDv/IB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20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a23c9ce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8a23c9ce7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a23c9ce7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8a23c9ce72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9dcfc83b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89dcfc83bd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9dcfc83b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89dcfc83bd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23c9ce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28a23c9ce7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a23c9ce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28a23c9ce7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a23c9ce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8a23c9ce7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a23c9ce7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8a23c9ce7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a31cb7f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8a31cb7f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a31cb80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8a31cb803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9dcfc83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89dcfc83b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9d2321811_0_85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289d2321811_0_85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289d2321811_0_8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89d2321811_0_88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89d2321811_0_88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289d2321811_0_8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89d2321811_0_8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9d2321811_0_895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289d2321811_0_895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289d2321811_0_895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289d2321811_0_895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289d2321811_0_895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56" name="Google Shape;56;g289d2321811_0_895"/>
          <p:cNvCxnSpPr/>
          <p:nvPr/>
        </p:nvCxnSpPr>
        <p:spPr>
          <a:xfrm>
            <a:off x="1453896" y="1847088"/>
            <a:ext cx="96075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9d2321811_0_902"/>
          <p:cNvSpPr txBox="1"/>
          <p:nvPr>
            <p:ph type="title"/>
          </p:nvPr>
        </p:nvSpPr>
        <p:spPr>
          <a:xfrm>
            <a:off x="1444671" y="798973"/>
            <a:ext cx="3273000" cy="22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9" name="Google Shape;59;g289d2321811_0_902"/>
          <p:cNvSpPr txBox="1"/>
          <p:nvPr>
            <p:ph idx="1" type="body"/>
          </p:nvPr>
        </p:nvSpPr>
        <p:spPr>
          <a:xfrm>
            <a:off x="5043714" y="798974"/>
            <a:ext cx="6012600" cy="46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g289d2321811_0_902"/>
          <p:cNvSpPr txBox="1"/>
          <p:nvPr>
            <p:ph idx="2" type="body"/>
          </p:nvPr>
        </p:nvSpPr>
        <p:spPr>
          <a:xfrm>
            <a:off x="1444671" y="3205491"/>
            <a:ext cx="3275100" cy="22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g289d2321811_0_902"/>
          <p:cNvSpPr txBox="1"/>
          <p:nvPr>
            <p:ph idx="10" type="dt"/>
          </p:nvPr>
        </p:nvSpPr>
        <p:spPr>
          <a:xfrm>
            <a:off x="7554138" y="330370"/>
            <a:ext cx="3500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289d2321811_0_902"/>
          <p:cNvSpPr txBox="1"/>
          <p:nvPr>
            <p:ph idx="11" type="ftr"/>
          </p:nvPr>
        </p:nvSpPr>
        <p:spPr>
          <a:xfrm>
            <a:off x="1451579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289d2321811_0_902"/>
          <p:cNvSpPr txBox="1"/>
          <p:nvPr>
            <p:ph idx="12" type="sldNum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64" name="Google Shape;64;g289d2321811_0_902"/>
          <p:cNvCxnSpPr/>
          <p:nvPr/>
        </p:nvCxnSpPr>
        <p:spPr>
          <a:xfrm>
            <a:off x="1448280" y="3205491"/>
            <a:ext cx="32694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89d2321811_0_85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289d2321811_0_8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89d2321811_0_86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289d2321811_0_86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289d2321811_0_8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89d2321811_0_8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89d2321811_0_86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289d2321811_0_86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289d2321811_0_8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89d2321811_0_87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289d2321811_0_8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89d2321811_0_87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289d2321811_0_87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89d2321811_0_8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89d2321811_0_87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289d2321811_0_8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89d2321811_0_88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289d2321811_0_88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289d2321811_0_88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289d2321811_0_88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289d2321811_0_8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89d2321811_0_88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89d2321811_0_8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89d2321811_0_8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89d2321811_0_85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89d2321811_0_85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title"/>
          </p:nvPr>
        </p:nvSpPr>
        <p:spPr>
          <a:xfrm>
            <a:off x="1509800" y="2291975"/>
            <a:ext cx="9603300" cy="4019700"/>
          </a:xfrm>
          <a:prstGeom prst="rect">
            <a:avLst/>
          </a:prstGeom>
          <a:solidFill>
            <a:srgbClr val="D60DD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nl-NL">
                <a:solidFill>
                  <a:srgbClr val="FFFFFF"/>
                </a:solidFill>
              </a:rPr>
              <a:t>In Apeldoorn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Doorstroomtoets IEP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Doorstroomtoets Leerling in Beeld (Cito)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Doorstroomtoets Route 8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0" y="66925"/>
            <a:ext cx="12192000" cy="20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a23c9ce72_0_25"/>
          <p:cNvSpPr txBox="1"/>
          <p:nvPr>
            <p:ph type="title"/>
          </p:nvPr>
        </p:nvSpPr>
        <p:spPr>
          <a:xfrm>
            <a:off x="1435625" y="2411500"/>
            <a:ext cx="9662400" cy="3467100"/>
          </a:xfrm>
          <a:prstGeom prst="rect">
            <a:avLst/>
          </a:prstGeom>
          <a:solidFill>
            <a:srgbClr val="14B6D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554"/>
              <a:buFont typeface="Gill Sans"/>
              <a:buNone/>
            </a:pPr>
            <a:r>
              <a:rPr b="1" lang="nl-NL" sz="8300">
                <a:solidFill>
                  <a:srgbClr val="FFFFFF"/>
                </a:solidFill>
              </a:rPr>
              <a:t>Leerling in Beeld</a:t>
            </a:r>
            <a:endParaRPr b="1" sz="8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447"/>
              <a:buFont typeface="Gill Sans"/>
              <a:buNone/>
            </a:pPr>
            <a:r>
              <a:t/>
            </a:r>
            <a:endParaRPr b="1" sz="4744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0" name="Google Shape;130;g28a23c9ce72_0_25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89625" y="0"/>
            <a:ext cx="12192000" cy="22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a23c9ce72_0_32"/>
          <p:cNvSpPr txBox="1"/>
          <p:nvPr>
            <p:ph type="title"/>
          </p:nvPr>
        </p:nvSpPr>
        <p:spPr>
          <a:xfrm>
            <a:off x="1228175" y="2076825"/>
            <a:ext cx="9870000" cy="4652700"/>
          </a:xfrm>
          <a:prstGeom prst="rect">
            <a:avLst/>
          </a:prstGeom>
          <a:solidFill>
            <a:srgbClr val="14B6D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554"/>
              <a:buFont typeface="Gill Sans"/>
              <a:buNone/>
            </a:pPr>
            <a:r>
              <a:t/>
            </a:r>
            <a:endParaRPr b="1" sz="83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754"/>
              <a:buFont typeface="Gill Sans"/>
              <a:buNone/>
            </a:pPr>
            <a:r>
              <a:rPr lang="nl-NL" sz="2650">
                <a:solidFill>
                  <a:srgbClr val="FFFFFF"/>
                </a:solidFill>
              </a:rPr>
              <a:t>Totaal score 151-200</a:t>
            </a:r>
            <a:br>
              <a:rPr lang="nl-NL" sz="2650">
                <a:solidFill>
                  <a:srgbClr val="FFFFFF"/>
                </a:solidFill>
              </a:rPr>
            </a:br>
            <a:r>
              <a:rPr lang="nl-NL" sz="2650">
                <a:solidFill>
                  <a:srgbClr val="FFFFFF"/>
                </a:solidFill>
              </a:rPr>
              <a:t>Beheersing referentieniveaus</a:t>
            </a:r>
            <a:endParaRPr sz="265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754"/>
              <a:buFont typeface="Gill Sans"/>
              <a:buNone/>
            </a:pPr>
            <a:r>
              <a:rPr lang="nl-NL" sz="2650">
                <a:solidFill>
                  <a:srgbClr val="FFFFFF"/>
                </a:solidFill>
              </a:rPr>
              <a:t>Detailinformatie</a:t>
            </a:r>
            <a:endParaRPr sz="265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554"/>
              <a:buFont typeface="Gill Sans"/>
              <a:buNone/>
            </a:pPr>
            <a:r>
              <a:t/>
            </a:r>
            <a:endParaRPr b="1" sz="8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447"/>
              <a:buFont typeface="Gill Sans"/>
              <a:buNone/>
            </a:pPr>
            <a:r>
              <a:t/>
            </a:r>
            <a:endParaRPr b="1" sz="4744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6" name="Google Shape;136;g28a23c9ce72_0_32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0" y="-531950"/>
            <a:ext cx="12192000" cy="24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9dcfc83bd_1_6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nl-NL"/>
              <a:t>KENMERKEN</a:t>
            </a:r>
            <a:endParaRPr/>
          </a:p>
        </p:txBody>
      </p:sp>
      <p:pic>
        <p:nvPicPr>
          <p:cNvPr id="142" name="Google Shape;142;g289dcfc83bd_1_6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25" y="0"/>
            <a:ext cx="12192000" cy="21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89dcfc83bd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150" y="0"/>
            <a:ext cx="681102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9dcfc83bd_1_12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nl-NL"/>
              <a:t>KENMERKEN</a:t>
            </a:r>
            <a:endParaRPr/>
          </a:p>
        </p:txBody>
      </p:sp>
      <p:sp>
        <p:nvSpPr>
          <p:cNvPr id="149" name="Google Shape;149;g289dcfc83bd_1_12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50" name="Google Shape;150;g289dcfc83bd_1_12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25" y="0"/>
            <a:ext cx="12192000" cy="21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89dcfc83bd_1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50" y="431000"/>
            <a:ext cx="10513976" cy="59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, schermopname, Menselijk gezicht, persoon" id="156" name="Google Shape;15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800" y="1217050"/>
            <a:ext cx="9033000" cy="55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>
            <p:ph idx="2" type="body"/>
          </p:nvPr>
        </p:nvSpPr>
        <p:spPr>
          <a:xfrm>
            <a:off x="591900" y="4081725"/>
            <a:ext cx="331200" cy="27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1600"/>
              <a:buNone/>
            </a:pPr>
            <a:r>
              <a:rPr lang="nl-NL"/>
              <a:t>.</a:t>
            </a:r>
            <a:endParaRPr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23198" l="0" r="0" t="28146"/>
          <a:stretch/>
        </p:blipFill>
        <p:spPr>
          <a:xfrm>
            <a:off x="25" y="0"/>
            <a:ext cx="12192000" cy="18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a23c9ce72_0_5"/>
          <p:cNvSpPr txBox="1"/>
          <p:nvPr>
            <p:ph type="title"/>
          </p:nvPr>
        </p:nvSpPr>
        <p:spPr>
          <a:xfrm>
            <a:off x="1494850" y="2680450"/>
            <a:ext cx="9603300" cy="4177500"/>
          </a:xfrm>
          <a:prstGeom prst="rect">
            <a:avLst/>
          </a:prstGeom>
          <a:solidFill>
            <a:srgbClr val="D60DD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nl-NL">
                <a:solidFill>
                  <a:srgbClr val="FFFFFF"/>
                </a:solidFill>
              </a:rPr>
              <a:t>Informatie over 3 onderdelen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Lezen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Taalverzorging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Rekenen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+"/>
            </a:pPr>
            <a:r>
              <a:rPr lang="nl-NL">
                <a:solidFill>
                  <a:srgbClr val="FFFFFF"/>
                </a:solidFill>
              </a:rPr>
              <a:t>Detailinformatie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6" name="Google Shape;76;g28a23c9ce72_0_5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89650" y="-697775"/>
            <a:ext cx="12192000" cy="32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a23c9ce72_0_10"/>
          <p:cNvSpPr txBox="1"/>
          <p:nvPr>
            <p:ph type="title"/>
          </p:nvPr>
        </p:nvSpPr>
        <p:spPr>
          <a:xfrm>
            <a:off x="1494850" y="1996575"/>
            <a:ext cx="9603300" cy="4359900"/>
          </a:xfrm>
          <a:prstGeom prst="rect">
            <a:avLst/>
          </a:prstGeom>
          <a:solidFill>
            <a:srgbClr val="D60DD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 2 ochtenden , papier of digitaal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nl-NL">
                <a:solidFill>
                  <a:srgbClr val="FFFFFF"/>
                </a:solidFill>
              </a:rPr>
              <a:t> onafhankelijk van een volgsysteem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2" name="Google Shape;82;g28a23c9ce72_0_10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0" y="-174825"/>
            <a:ext cx="12192000" cy="20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a23c9ce72_0_15"/>
          <p:cNvSpPr txBox="1"/>
          <p:nvPr>
            <p:ph type="title"/>
          </p:nvPr>
        </p:nvSpPr>
        <p:spPr>
          <a:xfrm>
            <a:off x="1435625" y="2037975"/>
            <a:ext cx="9662400" cy="4482300"/>
          </a:xfrm>
          <a:prstGeom prst="rect">
            <a:avLst/>
          </a:prstGeom>
          <a:solidFill>
            <a:srgbClr val="A1CC3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554"/>
              <a:buFont typeface="Gill Sans"/>
              <a:buNone/>
            </a:pPr>
            <a:r>
              <a:rPr b="1" lang="nl-NL" sz="8300">
                <a:solidFill>
                  <a:srgbClr val="FFFFFF"/>
                </a:solidFill>
              </a:rPr>
              <a:t>IEP</a:t>
            </a:r>
            <a:endParaRPr b="1" sz="8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447"/>
              <a:buFont typeface="Gill Sans"/>
              <a:buNone/>
            </a:pPr>
            <a:r>
              <a:t/>
            </a:r>
            <a:endParaRPr b="1" sz="4744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554"/>
              <a:buFont typeface="Gill Sans"/>
              <a:buNone/>
            </a:pPr>
            <a:r>
              <a:t/>
            </a:r>
            <a:endParaRPr b="1" sz="83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8" name="Google Shape;88;g28a23c9ce72_0_15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0" y="-100125"/>
            <a:ext cx="12192000" cy="20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a23c9ce72_0_20"/>
          <p:cNvSpPr txBox="1"/>
          <p:nvPr>
            <p:ph type="title"/>
          </p:nvPr>
        </p:nvSpPr>
        <p:spPr>
          <a:xfrm>
            <a:off x="1616625" y="2889625"/>
            <a:ext cx="9816600" cy="3660900"/>
          </a:xfrm>
          <a:prstGeom prst="rect">
            <a:avLst/>
          </a:prstGeom>
          <a:solidFill>
            <a:srgbClr val="A1CC3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754"/>
              <a:buFont typeface="Gill Sans"/>
              <a:buNone/>
            </a:pPr>
            <a:r>
              <a:rPr lang="nl-NL" sz="2650">
                <a:solidFill>
                  <a:srgbClr val="FFFFFF"/>
                </a:solidFill>
              </a:rPr>
              <a:t>Totaal score 50-100</a:t>
            </a:r>
            <a:br>
              <a:rPr lang="nl-NL" sz="2650">
                <a:solidFill>
                  <a:srgbClr val="FFFFFF"/>
                </a:solidFill>
              </a:rPr>
            </a:br>
            <a:r>
              <a:rPr lang="nl-NL" sz="2650">
                <a:solidFill>
                  <a:srgbClr val="FFFFFF"/>
                </a:solidFill>
              </a:rPr>
              <a:t>Beheersing referentieniveaus</a:t>
            </a:r>
            <a:endParaRPr sz="265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754"/>
              <a:buFont typeface="Gill Sans"/>
              <a:buNone/>
            </a:pPr>
            <a:r>
              <a:rPr lang="nl-NL" sz="2650">
                <a:solidFill>
                  <a:srgbClr val="FFFFFF"/>
                </a:solidFill>
              </a:rPr>
              <a:t>Detailinformatie</a:t>
            </a:r>
            <a:endParaRPr sz="265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554"/>
              <a:buFont typeface="Gill Sans"/>
              <a:buNone/>
            </a:pPr>
            <a:r>
              <a:t/>
            </a:r>
            <a:endParaRPr b="1" sz="83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86"/>
              <a:buFont typeface="Gill San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Google Shape;94;g28a23c9ce72_0_20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0" y="-307800"/>
            <a:ext cx="12266700" cy="30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8a23c9ce72_0_20"/>
          <p:cNvSpPr txBox="1"/>
          <p:nvPr/>
        </p:nvSpPr>
        <p:spPr>
          <a:xfrm flipH="1" rot="5400000">
            <a:off x="1682325" y="1095400"/>
            <a:ext cx="934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2"/>
                </a:solidFill>
              </a:rPr>
              <a:t>.</a:t>
            </a:r>
            <a:r>
              <a:rPr lang="nl-NL" sz="1900">
                <a:solidFill>
                  <a:schemeClr val="dk2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8a31cb7f4f_0_0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0" y="-1579300"/>
            <a:ext cx="12192000" cy="20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8a31cb7f4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25" y="-1308875"/>
            <a:ext cx="6044724" cy="670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8a31cb7f4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750" y="-109325"/>
            <a:ext cx="5603424" cy="6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8a31cb8032_0_4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0" y="-1579300"/>
            <a:ext cx="12192000" cy="20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8a31cb803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75" y="-680575"/>
            <a:ext cx="53746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8a31cb8032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2301" y="-590950"/>
            <a:ext cx="524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nl-NL"/>
              <a:t>KENMERKEN</a:t>
            </a:r>
            <a:endParaRPr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25" y="0"/>
            <a:ext cx="12192000" cy="21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375" y="71438"/>
            <a:ext cx="4977550" cy="63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675" y="71450"/>
            <a:ext cx="4779401" cy="6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9dcfc83bd_1_0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nl-NL"/>
              <a:t>KENMERKEN</a:t>
            </a:r>
            <a:endParaRPr/>
          </a:p>
        </p:txBody>
      </p:sp>
      <p:pic>
        <p:nvPicPr>
          <p:cNvPr id="123" name="Google Shape;123;g289dcfc83bd_1_0"/>
          <p:cNvPicPr preferRelativeResize="0"/>
          <p:nvPr/>
        </p:nvPicPr>
        <p:blipFill rotWithShape="1">
          <a:blip r:embed="rId3">
            <a:alphaModFix/>
          </a:blip>
          <a:srcRect b="23198" l="0" r="0" t="28146"/>
          <a:stretch/>
        </p:blipFill>
        <p:spPr>
          <a:xfrm>
            <a:off x="25" y="0"/>
            <a:ext cx="12192000" cy="21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89dcfc83bd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350" y="0"/>
            <a:ext cx="11121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9375264A8174DB9C09560FAB397BB" ma:contentTypeVersion="12" ma:contentTypeDescription="Een nieuw document maken." ma:contentTypeScope="" ma:versionID="c606f2abe4f182949eb34923bfab0481">
  <xsd:schema xmlns:xsd="http://www.w3.org/2001/XMLSchema" xmlns:xs="http://www.w3.org/2001/XMLSchema" xmlns:p="http://schemas.microsoft.com/office/2006/metadata/properties" xmlns:ns2="81b37a78-7d73-4673-aead-f866a3a6a286" xmlns:ns3="3d71a1d6-593f-48ca-82a5-73b99bb10aba" targetNamespace="http://schemas.microsoft.com/office/2006/metadata/properties" ma:root="true" ma:fieldsID="da77e3f9406f2f882c3015fa9a42e9b7" ns2:_="" ns3:_="">
    <xsd:import namespace="81b37a78-7d73-4673-aead-f866a3a6a286"/>
    <xsd:import namespace="3d71a1d6-593f-48ca-82a5-73b99bb10a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37a78-7d73-4673-aead-f866a3a6a2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ee33ae45-e057-4547-b3ce-17000ca3e8b8}" ma:internalName="TaxCatchAll" ma:showField="CatchAllData" ma:web="81b37a78-7d73-4673-aead-f866a3a6a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1a1d6-593f-48ca-82a5-73b99bb10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070fe22-90ea-4764-a649-b37f5962a0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6D8FF4-FB4B-4781-A813-1CDFA3792F89}"/>
</file>

<file path=customXml/itemProps2.xml><?xml version="1.0" encoding="utf-8"?>
<ds:datastoreItem xmlns:ds="http://schemas.openxmlformats.org/officeDocument/2006/customXml" ds:itemID="{80DF8271-E02E-4D74-81B4-0AD59F879543}"/>
</file>

<file path=customXml/itemProps3.xml><?xml version="1.0" encoding="utf-8"?>
<ds:datastoreItem xmlns:ds="http://schemas.openxmlformats.org/officeDocument/2006/customXml" ds:itemID="{97FAF9B7-112B-49FC-A241-E6524407690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2023-10-06T07:37:48Z</dcterms:created>
  <dc:creator>Ernst Maatman</dc:creator>
</cp:coreProperties>
</file>